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60" r:id="rId3"/>
    <p:sldId id="279" r:id="rId4"/>
    <p:sldId id="261" r:id="rId5"/>
    <p:sldId id="264" r:id="rId6"/>
    <p:sldId id="278" r:id="rId7"/>
    <p:sldId id="265" r:id="rId8"/>
    <p:sldId id="266" r:id="rId9"/>
    <p:sldId id="268" r:id="rId10"/>
    <p:sldId id="269" r:id="rId11"/>
    <p:sldId id="270" r:id="rId12"/>
    <p:sldId id="271" r:id="rId13"/>
    <p:sldId id="272" r:id="rId14"/>
    <p:sldId id="276" r:id="rId15"/>
    <p:sldId id="274" r:id="rId16"/>
    <p:sldId id="275" r:id="rId17"/>
    <p:sldId id="277" r:id="rId18"/>
  </p:sldIdLst>
  <p:sldSz cx="9144000" cy="6858000" type="screen4x3"/>
  <p:notesSz cx="6858000" cy="9144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4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14EB63-592D-4CC1-B86E-0A99927D49A6}" type="slidenum">
              <a:rPr lang="en-US" smtClean="0"/>
              <a:pPr/>
              <a:t>‹#›</a:t>
            </a:fld>
            <a:endParaRPr lang="en-US"/>
          </a:p>
        </p:txBody>
      </p:sp>
    </p:spTree>
    <p:extLst>
      <p:ext uri="{BB962C8B-B14F-4D97-AF65-F5344CB8AC3E}">
        <p14:creationId xmlns:p14="http://schemas.microsoft.com/office/powerpoint/2010/main" val="18283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F32047-2E9B-4600-8808-46EAC4606806}" type="slidenum">
              <a:rPr lang="en-US" smtClean="0"/>
              <a:pPr/>
              <a:t>‹#›</a:t>
            </a:fld>
            <a:endParaRPr lang="en-US"/>
          </a:p>
        </p:txBody>
      </p:sp>
    </p:spTree>
    <p:extLst>
      <p:ext uri="{BB962C8B-B14F-4D97-AF65-F5344CB8AC3E}">
        <p14:creationId xmlns:p14="http://schemas.microsoft.com/office/powerpoint/2010/main" val="325647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5A4D7F-B521-4D3E-8C22-FF8E52C1A09D}" type="slidenum">
              <a:rPr lang="en-US" smtClean="0"/>
              <a:pPr/>
              <a:t>‹#›</a:t>
            </a:fld>
            <a:endParaRPr lang="en-US"/>
          </a:p>
        </p:txBody>
      </p:sp>
    </p:spTree>
    <p:extLst>
      <p:ext uri="{BB962C8B-B14F-4D97-AF65-F5344CB8AC3E}">
        <p14:creationId xmlns:p14="http://schemas.microsoft.com/office/powerpoint/2010/main" val="2835233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312EB-5884-4B16-ACF5-E849977E103E}" type="slidenum">
              <a:rPr lang="en-US" smtClean="0"/>
              <a:pPr/>
              <a:t>‹#›</a:t>
            </a:fld>
            <a:endParaRPr lang="en-US"/>
          </a:p>
        </p:txBody>
      </p:sp>
    </p:spTree>
    <p:extLst>
      <p:ext uri="{BB962C8B-B14F-4D97-AF65-F5344CB8AC3E}">
        <p14:creationId xmlns:p14="http://schemas.microsoft.com/office/powerpoint/2010/main" val="480260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72C1D9-5F38-4CCC-BBFD-F5DDB724FC62}" type="slidenum">
              <a:rPr lang="en-US" smtClean="0"/>
              <a:pPr/>
              <a:t>‹#›</a:t>
            </a:fld>
            <a:endParaRPr lang="en-US"/>
          </a:p>
        </p:txBody>
      </p:sp>
    </p:spTree>
    <p:extLst>
      <p:ext uri="{BB962C8B-B14F-4D97-AF65-F5344CB8AC3E}">
        <p14:creationId xmlns:p14="http://schemas.microsoft.com/office/powerpoint/2010/main" val="343483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2D05A8-5AEB-4F01-B258-E84EB2F21666}" type="slidenum">
              <a:rPr lang="en-US" smtClean="0"/>
              <a:pPr/>
              <a:t>‹#›</a:t>
            </a:fld>
            <a:endParaRPr lang="en-US"/>
          </a:p>
        </p:txBody>
      </p:sp>
    </p:spTree>
    <p:extLst>
      <p:ext uri="{BB962C8B-B14F-4D97-AF65-F5344CB8AC3E}">
        <p14:creationId xmlns:p14="http://schemas.microsoft.com/office/powerpoint/2010/main" val="324225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603554-ADE1-4497-94C2-BD667869E7DE}" type="slidenum">
              <a:rPr lang="en-US" smtClean="0"/>
              <a:pPr/>
              <a:t>‹#›</a:t>
            </a:fld>
            <a:endParaRPr lang="en-US"/>
          </a:p>
        </p:txBody>
      </p:sp>
    </p:spTree>
    <p:extLst>
      <p:ext uri="{BB962C8B-B14F-4D97-AF65-F5344CB8AC3E}">
        <p14:creationId xmlns:p14="http://schemas.microsoft.com/office/powerpoint/2010/main" val="138939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BFDE90-92BA-4B3E-B555-2407920BA125}" type="slidenum">
              <a:rPr lang="en-US" smtClean="0"/>
              <a:pPr/>
              <a:t>‹#›</a:t>
            </a:fld>
            <a:endParaRPr lang="en-US"/>
          </a:p>
        </p:txBody>
      </p:sp>
    </p:spTree>
    <p:extLst>
      <p:ext uri="{BB962C8B-B14F-4D97-AF65-F5344CB8AC3E}">
        <p14:creationId xmlns:p14="http://schemas.microsoft.com/office/powerpoint/2010/main" val="1921432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DA8244-66E8-4EA1-BD01-EEE08D6601C9}" type="slidenum">
              <a:rPr lang="en-US" smtClean="0"/>
              <a:pPr/>
              <a:t>‹#›</a:t>
            </a:fld>
            <a:endParaRPr lang="en-US"/>
          </a:p>
        </p:txBody>
      </p:sp>
    </p:spTree>
    <p:extLst>
      <p:ext uri="{BB962C8B-B14F-4D97-AF65-F5344CB8AC3E}">
        <p14:creationId xmlns:p14="http://schemas.microsoft.com/office/powerpoint/2010/main" val="160643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E4054-D6F8-4BE2-81FE-6EBBD7FDF2FE}" type="slidenum">
              <a:rPr lang="en-US" smtClean="0"/>
              <a:pPr/>
              <a:t>‹#›</a:t>
            </a:fld>
            <a:endParaRPr lang="en-US"/>
          </a:p>
        </p:txBody>
      </p:sp>
    </p:spTree>
    <p:extLst>
      <p:ext uri="{BB962C8B-B14F-4D97-AF65-F5344CB8AC3E}">
        <p14:creationId xmlns:p14="http://schemas.microsoft.com/office/powerpoint/2010/main" val="170337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61D3D-ABD3-4D13-81F1-6CFFC237D590}" type="slidenum">
              <a:rPr lang="en-US" smtClean="0"/>
              <a:pPr/>
              <a:t>‹#›</a:t>
            </a:fld>
            <a:endParaRPr lang="en-US"/>
          </a:p>
        </p:txBody>
      </p:sp>
    </p:spTree>
    <p:extLst>
      <p:ext uri="{BB962C8B-B14F-4D97-AF65-F5344CB8AC3E}">
        <p14:creationId xmlns:p14="http://schemas.microsoft.com/office/powerpoint/2010/main" val="2406492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993406-65C4-4D22-BD95-804FD5C566B8}" type="slidenum">
              <a:rPr lang="en-US" smtClean="0"/>
              <a:pPr/>
              <a:t>‹#›</a:t>
            </a:fld>
            <a:endParaRPr lang="en-US"/>
          </a:p>
        </p:txBody>
      </p:sp>
    </p:spTree>
    <p:extLst>
      <p:ext uri="{BB962C8B-B14F-4D97-AF65-F5344CB8AC3E}">
        <p14:creationId xmlns:p14="http://schemas.microsoft.com/office/powerpoint/2010/main" val="1590494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ctrTitle"/>
          </p:nvPr>
        </p:nvSpPr>
        <p:spPr>
          <a:xfrm>
            <a:off x="1143000" y="1122363"/>
            <a:ext cx="6858000" cy="706437"/>
          </a:xfrm>
        </p:spPr>
        <p:txBody>
          <a:bodyPr>
            <a:noAutofit/>
          </a:bodyPr>
          <a:lstStyle/>
          <a:p>
            <a:r>
              <a:rPr lang="en-US" sz="7200" dirty="0" smtClean="0">
                <a:latin typeface="Algerian" panose="04020705040A02060702" pitchFamily="82" charset="0"/>
              </a:rPr>
              <a:t>Introductions</a:t>
            </a:r>
            <a:endParaRPr lang="en-US" sz="7200" dirty="0">
              <a:latin typeface="Algerian" panose="04020705040A02060702" pitchFamily="82" charset="0"/>
            </a:endParaRPr>
          </a:p>
        </p:txBody>
      </p:sp>
      <p:sp>
        <p:nvSpPr>
          <p:cNvPr id="8197" name="Rectangle 5"/>
          <p:cNvSpPr>
            <a:spLocks noGrp="1" noChangeArrowheads="1"/>
          </p:cNvSpPr>
          <p:nvPr>
            <p:ph type="subTitle" idx="1"/>
          </p:nvPr>
        </p:nvSpPr>
        <p:spPr>
          <a:xfrm>
            <a:off x="1295400" y="2286000"/>
            <a:ext cx="6477000" cy="4114800"/>
          </a:xfrm>
        </p:spPr>
        <p:txBody>
          <a:bodyPr>
            <a:noAutofit/>
          </a:bodyPr>
          <a:lstStyle/>
          <a:p>
            <a:r>
              <a:rPr lang="en-US" sz="2800" dirty="0" smtClean="0"/>
              <a:t> </a:t>
            </a:r>
            <a:r>
              <a:rPr lang="en-US" sz="2800" b="1" dirty="0" smtClean="0"/>
              <a:t>A </a:t>
            </a:r>
            <a:r>
              <a:rPr lang="en-US" sz="2800" b="1" dirty="0"/>
              <a:t>good </a:t>
            </a:r>
            <a:r>
              <a:rPr lang="en-US" sz="2800" b="1" dirty="0" smtClean="0"/>
              <a:t>attention getter </a:t>
            </a:r>
            <a:r>
              <a:rPr lang="en-US" sz="2800" b="1" dirty="0"/>
              <a:t>will </a:t>
            </a:r>
            <a:endParaRPr lang="en-US" sz="2800" b="1" dirty="0" smtClean="0"/>
          </a:p>
          <a:p>
            <a:r>
              <a:rPr lang="en-US" sz="2800" b="1" dirty="0" smtClean="0"/>
              <a:t>get your </a:t>
            </a:r>
            <a:r>
              <a:rPr lang="en-US" sz="2800" b="1" dirty="0"/>
              <a:t>speech off to a strong </a:t>
            </a:r>
            <a:r>
              <a:rPr lang="en-US" sz="2800" b="1" dirty="0" smtClean="0"/>
              <a:t>start.        </a:t>
            </a:r>
          </a:p>
          <a:p>
            <a:r>
              <a:rPr lang="en-US" sz="3200" dirty="0" smtClean="0"/>
              <a:t> </a:t>
            </a:r>
          </a:p>
          <a:p>
            <a:pPr algn="l"/>
            <a:r>
              <a:rPr lang="en-US" sz="2800" dirty="0" smtClean="0"/>
              <a:t>It should :</a:t>
            </a:r>
          </a:p>
          <a:p>
            <a:pPr algn="l"/>
            <a:r>
              <a:rPr lang="en-US" sz="2800" dirty="0" smtClean="0"/>
              <a:t>1)   Get your audience’s   attention.</a:t>
            </a:r>
          </a:p>
          <a:p>
            <a:pPr algn="l"/>
            <a:r>
              <a:rPr lang="en-US" sz="2800" dirty="0" smtClean="0"/>
              <a:t>2)   </a:t>
            </a:r>
            <a:r>
              <a:rPr lang="en-US" sz="2800" dirty="0"/>
              <a:t>B</a:t>
            </a:r>
            <a:r>
              <a:rPr lang="en-US" sz="2800" dirty="0" smtClean="0"/>
              <a:t>e delivered expressively</a:t>
            </a:r>
          </a:p>
          <a:p>
            <a:pPr algn="l"/>
            <a:r>
              <a:rPr lang="en-US" sz="2800" dirty="0" smtClean="0"/>
              <a:t>3)   Use sustained </a:t>
            </a:r>
            <a:r>
              <a:rPr lang="en-US" sz="2800" dirty="0"/>
              <a:t>eye contact </a:t>
            </a:r>
          </a:p>
          <a:p>
            <a:pPr algn="l"/>
            <a:r>
              <a:rPr lang="en-US" sz="2800" dirty="0" smtClean="0"/>
              <a:t>4)   Given with few notes</a:t>
            </a:r>
            <a:r>
              <a:rPr lang="en-US" sz="2800" dirty="0"/>
              <a:t>.</a:t>
            </a:r>
          </a:p>
          <a:p>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anose="04020705040A02060702" pitchFamily="82" charset="0"/>
              </a:rPr>
              <a:t>Use a combination of attention getting techniques:</a:t>
            </a:r>
            <a:br>
              <a:rPr lang="en-US" dirty="0" smtClean="0">
                <a:latin typeface="Algerian" panose="04020705040A02060702" pitchFamily="82" charset="0"/>
              </a:rPr>
            </a:br>
            <a:endParaRPr lang="en-US" dirty="0">
              <a:latin typeface="Algerian" panose="04020705040A02060702" pitchFamily="82" charset="0"/>
            </a:endParaRPr>
          </a:p>
        </p:txBody>
      </p:sp>
      <p:sp>
        <p:nvSpPr>
          <p:cNvPr id="3" name="Content Placeholder 2"/>
          <p:cNvSpPr>
            <a:spLocks noGrp="1"/>
          </p:cNvSpPr>
          <p:nvPr>
            <p:ph idx="1"/>
          </p:nvPr>
        </p:nvSpPr>
        <p:spPr>
          <a:xfrm>
            <a:off x="628650" y="1905000"/>
            <a:ext cx="7886700" cy="4724400"/>
          </a:xfrm>
        </p:spPr>
        <p:txBody>
          <a:bodyPr>
            <a:noAutofit/>
          </a:bodyPr>
          <a:lstStyle/>
          <a:p>
            <a:pPr marL="0" indent="0">
              <a:buNone/>
            </a:pPr>
            <a:r>
              <a:rPr lang="en-US" sz="2800" b="1" dirty="0">
                <a:latin typeface="Bradley Hand ITC" panose="03070402050302030203" pitchFamily="66" charset="0"/>
              </a:rPr>
              <a:t> </a:t>
            </a:r>
            <a:r>
              <a:rPr lang="en-US" sz="2800" b="1" dirty="0" smtClean="0">
                <a:latin typeface="Bradley Hand ITC" panose="03070402050302030203" pitchFamily="66" charset="0"/>
              </a:rPr>
              <a:t>    </a:t>
            </a:r>
            <a:r>
              <a:rPr lang="en-US" sz="2800" b="1" i="1" dirty="0" smtClean="0">
                <a:latin typeface="Bradley Hand ITC" panose="03070402050302030203" pitchFamily="66" charset="0"/>
              </a:rPr>
              <a:t>Each </a:t>
            </a:r>
            <a:r>
              <a:rPr lang="en-US" sz="2800" b="1" i="1" dirty="0">
                <a:latin typeface="Bradley Hand ITC" panose="03070402050302030203" pitchFamily="66" charset="0"/>
              </a:rPr>
              <a:t>of you has a gift. What kind of gift is it? It’s not a Christmas gift or a </a:t>
            </a:r>
            <a:r>
              <a:rPr lang="en-US" sz="2800" b="1" i="1" dirty="0" smtClean="0">
                <a:latin typeface="Bradley Hand ITC" panose="03070402050302030203" pitchFamily="66" charset="0"/>
              </a:rPr>
              <a:t>birthday gift</a:t>
            </a:r>
            <a:r>
              <a:rPr lang="en-US" sz="2800" b="1" i="1" dirty="0">
                <a:latin typeface="Bradley Hand ITC" panose="03070402050302030203" pitchFamily="66" charset="0"/>
              </a:rPr>
              <a:t>. It’s not some special talent or skill. It’s a gift that could save a life—maybe </a:t>
            </a:r>
            <a:r>
              <a:rPr lang="en-US" sz="2800" b="1" i="1" dirty="0" smtClean="0">
                <a:latin typeface="Bradley Hand ITC" panose="03070402050302030203" pitchFamily="66" charset="0"/>
              </a:rPr>
              <a:t>more than </a:t>
            </a:r>
            <a:r>
              <a:rPr lang="en-US" sz="2800" b="1" i="1" dirty="0">
                <a:latin typeface="Bradley Hand ITC" panose="03070402050302030203" pitchFamily="66" charset="0"/>
              </a:rPr>
              <a:t>one. If you decide to give it, you lose nothing.</a:t>
            </a:r>
          </a:p>
          <a:p>
            <a:pPr marL="0" indent="0">
              <a:buNone/>
            </a:pPr>
            <a:endParaRPr lang="en-US" sz="2800" b="1" i="1" dirty="0" smtClean="0">
              <a:latin typeface="Bradley Hand ITC" panose="03070402050302030203" pitchFamily="66" charset="0"/>
            </a:endParaRPr>
          </a:p>
          <a:p>
            <a:pPr marL="0" indent="0">
              <a:buNone/>
            </a:pPr>
            <a:r>
              <a:rPr lang="en-US" sz="2800" b="1" i="1" dirty="0" smtClean="0">
                <a:latin typeface="Bradley Hand ITC" panose="03070402050302030203" pitchFamily="66" charset="0"/>
              </a:rPr>
              <a:t>      Some </a:t>
            </a:r>
            <a:r>
              <a:rPr lang="en-US" sz="2800" b="1" i="1" dirty="0">
                <a:latin typeface="Bradley Hand ITC" panose="03070402050302030203" pitchFamily="66" charset="0"/>
              </a:rPr>
              <a:t>people bury their gift. Others burn it. All but one of you who </a:t>
            </a:r>
            <a:r>
              <a:rPr lang="en-US" sz="2800" b="1" i="1" dirty="0" smtClean="0">
                <a:latin typeface="Bradley Hand ITC" panose="03070402050302030203" pitchFamily="66" charset="0"/>
              </a:rPr>
              <a:t>completed my </a:t>
            </a:r>
            <a:r>
              <a:rPr lang="en-US" sz="2800" b="1" i="1" dirty="0">
                <a:latin typeface="Bradley Hand ITC" panose="03070402050302030203" pitchFamily="66" charset="0"/>
              </a:rPr>
              <a:t>questionnaire would gladly receive the gift, but only 20 percent of you have </a:t>
            </a:r>
            <a:r>
              <a:rPr lang="en-US" sz="2800" b="1" i="1" dirty="0" smtClean="0">
                <a:latin typeface="Bradley Hand ITC" panose="03070402050302030203" pitchFamily="66" charset="0"/>
              </a:rPr>
              <a:t>decided to </a:t>
            </a:r>
            <a:r>
              <a:rPr lang="en-US" sz="2800" b="1" i="1" dirty="0">
                <a:latin typeface="Bradley Hand ITC" panose="03070402050302030203" pitchFamily="66" charset="0"/>
              </a:rPr>
              <a:t>give it. This gift is the donation of your vital organs when you </a:t>
            </a:r>
            <a:r>
              <a:rPr lang="en-US" sz="2800" b="1" i="1" dirty="0" smtClean="0">
                <a:latin typeface="Bradley Hand ITC" panose="03070402050302030203" pitchFamily="66" charset="0"/>
              </a:rPr>
              <a:t>die.</a:t>
            </a:r>
            <a:endParaRPr lang="en-US" sz="2800" b="1" i="1" dirty="0">
              <a:latin typeface="Bradley Hand ITC" panose="03070402050302030203" pitchFamily="66" charset="0"/>
            </a:endParaRPr>
          </a:p>
          <a:p>
            <a:endParaRPr lang="en-US" sz="2800" b="1" dirty="0">
              <a:latin typeface="Bradley Hand ITC" panose="03070402050302030203" pitchFamily="66" charset="0"/>
            </a:endParaRPr>
          </a:p>
        </p:txBody>
      </p:sp>
    </p:spTree>
    <p:extLst>
      <p:ext uri="{BB962C8B-B14F-4D97-AF65-F5344CB8AC3E}">
        <p14:creationId xmlns:p14="http://schemas.microsoft.com/office/powerpoint/2010/main" val="507564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Question the Audience</a:t>
            </a:r>
            <a:endParaRPr lang="en-US" dirty="0">
              <a:latin typeface="Algerian" panose="04020705040A02060702" pitchFamily="82"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a:t>
            </a:r>
            <a:r>
              <a:rPr lang="en-US" sz="3200" b="1" dirty="0" smtClean="0">
                <a:latin typeface="Bradley Hand ITC" panose="03070402050302030203" pitchFamily="66" charset="0"/>
              </a:rPr>
              <a:t>Have </a:t>
            </a:r>
            <a:r>
              <a:rPr lang="en-US" sz="3200" b="1" dirty="0">
                <a:latin typeface="Bradley Hand ITC" panose="03070402050302030203" pitchFamily="66" charset="0"/>
              </a:rPr>
              <a:t>you ever spent a sleepless night studying for an exam? Can you </a:t>
            </a:r>
            <a:r>
              <a:rPr lang="en-US" sz="3200" b="1" dirty="0" smtClean="0">
                <a:latin typeface="Bradley Hand ITC" panose="03070402050302030203" pitchFamily="66" charset="0"/>
              </a:rPr>
              <a:t>remember   rushing </a:t>
            </a:r>
            <a:r>
              <a:rPr lang="en-US" sz="3200" b="1" dirty="0">
                <a:latin typeface="Bradley Hand ITC" panose="03070402050302030203" pitchFamily="66" charset="0"/>
              </a:rPr>
              <a:t>to finish a </a:t>
            </a:r>
            <a:r>
              <a:rPr lang="en-US" sz="3200" b="1" dirty="0" smtClean="0">
                <a:latin typeface="Bradley Hand ITC" panose="03070402050302030203" pitchFamily="66" charset="0"/>
              </a:rPr>
              <a:t> </a:t>
            </a:r>
            <a:r>
              <a:rPr lang="en-US" sz="3200" b="1" dirty="0">
                <a:latin typeface="Bradley Hand ITC" panose="03070402050302030203" pitchFamily="66" charset="0"/>
              </a:rPr>
              <a:t>paper because you waited too long to start writing it?  </a:t>
            </a:r>
            <a:r>
              <a:rPr lang="en-US" sz="3200" b="1" dirty="0" smtClean="0">
                <a:latin typeface="Bradley Hand ITC" panose="03070402050302030203" pitchFamily="66" charset="0"/>
              </a:rPr>
              <a:t> Do you often </a:t>
            </a:r>
            <a:r>
              <a:rPr lang="en-US" sz="3200" b="1" dirty="0">
                <a:latin typeface="Bradley Hand ITC" panose="03070402050302030203" pitchFamily="66" charset="0"/>
              </a:rPr>
              <a:t>feel overwhelmed by all the things you have to get done at school? At work? </a:t>
            </a:r>
            <a:r>
              <a:rPr lang="en-US" sz="3200" b="1" dirty="0" smtClean="0">
                <a:latin typeface="Bradley Hand ITC" panose="03070402050302030203" pitchFamily="66" charset="0"/>
              </a:rPr>
              <a:t>At home</a:t>
            </a:r>
            <a:r>
              <a:rPr lang="en-US" sz="3200" b="1" dirty="0">
                <a:latin typeface="Bradley Hand ITC" panose="03070402050302030203" pitchFamily="66" charset="0"/>
              </a:rPr>
              <a:t>?</a:t>
            </a:r>
          </a:p>
          <a:p>
            <a:pPr marL="0" indent="0">
              <a:buNone/>
            </a:pPr>
            <a:r>
              <a:rPr lang="en-US" sz="3200" b="1" dirty="0" smtClean="0">
                <a:latin typeface="Bradley Hand ITC" panose="03070402050302030203" pitchFamily="66" charset="0"/>
              </a:rPr>
              <a:t>         If </a:t>
            </a:r>
            <a:r>
              <a:rPr lang="en-US" sz="3200" b="1" dirty="0">
                <a:latin typeface="Bradley Hand ITC" panose="03070402050302030203" pitchFamily="66" charset="0"/>
              </a:rPr>
              <a:t>so, you may be the victim of poor time management. </a:t>
            </a:r>
            <a:endParaRPr lang="en-US" sz="3200" b="1" dirty="0" smtClean="0">
              <a:latin typeface="Bradley Hand ITC" panose="03070402050302030203" pitchFamily="66" charset="0"/>
            </a:endParaRPr>
          </a:p>
          <a:p>
            <a:pPr marL="0" indent="0">
              <a:buNone/>
            </a:pPr>
            <a:r>
              <a:rPr lang="en-US" sz="3200" b="1" dirty="0">
                <a:latin typeface="Bradley Hand ITC" panose="03070402050302030203" pitchFamily="66" charset="0"/>
              </a:rPr>
              <a:t> </a:t>
            </a:r>
            <a:r>
              <a:rPr lang="en-US" sz="3200" b="1" dirty="0" smtClean="0">
                <a:latin typeface="Bradley Hand ITC" panose="03070402050302030203" pitchFamily="66" charset="0"/>
              </a:rPr>
              <a:t>       Fortunately</a:t>
            </a:r>
            <a:r>
              <a:rPr lang="en-US" sz="3200" b="1" dirty="0">
                <a:latin typeface="Bradley Hand ITC" panose="03070402050302030203" pitchFamily="66" charset="0"/>
              </a:rPr>
              <a:t>, there </a:t>
            </a:r>
            <a:r>
              <a:rPr lang="en-US" sz="3200" b="1" dirty="0" smtClean="0">
                <a:latin typeface="Bradley Hand ITC" panose="03070402050302030203" pitchFamily="66" charset="0"/>
              </a:rPr>
              <a:t>are  proven </a:t>
            </a:r>
            <a:r>
              <a:rPr lang="en-US" sz="3200" b="1" dirty="0">
                <a:latin typeface="Bradley Hand ITC" panose="03070402050302030203" pitchFamily="66" charset="0"/>
              </a:rPr>
              <a:t>strategies you can follow to use your time more effectively and to keep </a:t>
            </a:r>
            <a:r>
              <a:rPr lang="en-US" sz="3200" b="1" dirty="0" smtClean="0">
                <a:latin typeface="Bradley Hand ITC" panose="03070402050302030203" pitchFamily="66" charset="0"/>
              </a:rPr>
              <a:t>control of your life.</a:t>
            </a:r>
            <a:endParaRPr lang="en-US" sz="3200" b="1" dirty="0">
              <a:latin typeface="Bradley Hand ITC" panose="03070402050302030203" pitchFamily="66" charset="0"/>
            </a:endParaRPr>
          </a:p>
          <a:p>
            <a:endParaRPr lang="en-US" sz="3200" b="1" dirty="0">
              <a:latin typeface="Bradley Hand ITC" panose="03070402050302030203" pitchFamily="66" charset="0"/>
            </a:endParaRPr>
          </a:p>
        </p:txBody>
      </p:sp>
    </p:spTree>
    <p:extLst>
      <p:ext uri="{BB962C8B-B14F-4D97-AF65-F5344CB8AC3E}">
        <p14:creationId xmlns:p14="http://schemas.microsoft.com/office/powerpoint/2010/main" val="37609874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lgerian" panose="04020705040A02060702" pitchFamily="82" charset="0"/>
              </a:rPr>
              <a:t>Use a Quotation. . .</a:t>
            </a:r>
            <a:endParaRPr lang="en-US" sz="3600" dirty="0">
              <a:latin typeface="Algerian" panose="04020705040A02060702" pitchFamily="82" charset="0"/>
            </a:endParaRPr>
          </a:p>
        </p:txBody>
      </p:sp>
      <p:sp>
        <p:nvSpPr>
          <p:cNvPr id="3" name="Content Placeholder 2"/>
          <p:cNvSpPr>
            <a:spLocks noGrp="1"/>
          </p:cNvSpPr>
          <p:nvPr>
            <p:ph idx="1"/>
          </p:nvPr>
        </p:nvSpPr>
        <p:spPr/>
        <p:txBody>
          <a:bodyPr>
            <a:normAutofit/>
          </a:bodyPr>
          <a:lstStyle/>
          <a:p>
            <a:pPr marL="0" indent="0">
              <a:buNone/>
            </a:pPr>
            <a:r>
              <a:rPr lang="en-US" sz="2800" b="1" dirty="0"/>
              <a:t>“Space—the final frontier. These are the voyages of the </a:t>
            </a:r>
            <a:r>
              <a:rPr lang="en-US" sz="2800" b="1" dirty="0" smtClean="0"/>
              <a:t>Starship Enterprise</a:t>
            </a:r>
            <a:r>
              <a:rPr lang="en-US" sz="2800" b="1" dirty="0"/>
              <a:t>. </a:t>
            </a:r>
            <a:r>
              <a:rPr lang="en-US" sz="2800" b="1" dirty="0" smtClean="0"/>
              <a:t>  Its five-year </a:t>
            </a:r>
            <a:r>
              <a:rPr lang="en-US" sz="2800" b="1" dirty="0"/>
              <a:t>mission: To explore new worlds. To seek out new life and new civilizations. </a:t>
            </a:r>
            <a:r>
              <a:rPr lang="en-US" sz="2800" b="1" dirty="0" smtClean="0"/>
              <a:t>To boldly </a:t>
            </a:r>
            <a:r>
              <a:rPr lang="en-US" sz="2800" b="1" dirty="0"/>
              <a:t>go where no man has gone before.”</a:t>
            </a:r>
          </a:p>
          <a:p>
            <a:pPr marL="0" indent="0">
              <a:buNone/>
            </a:pPr>
            <a:r>
              <a:rPr lang="en-US" sz="2800" b="1" dirty="0" smtClean="0"/>
              <a:t>   These </a:t>
            </a:r>
            <a:r>
              <a:rPr lang="en-US" sz="2800" b="1" dirty="0"/>
              <a:t>well-known words, which opened </a:t>
            </a:r>
            <a:r>
              <a:rPr lang="en-US" sz="2800" b="1" dirty="0" smtClean="0"/>
              <a:t>every episode of the television show Star Trek.  It caused me to dream of the unknown frontiers that are yet to be discovered.   Now I wonder, what is currently happening in our United States space program.</a:t>
            </a:r>
            <a:endParaRPr lang="en-US" sz="2800" b="1" dirty="0"/>
          </a:p>
          <a:p>
            <a:endParaRPr lang="en-US" sz="2800" b="1" dirty="0"/>
          </a:p>
        </p:txBody>
      </p:sp>
    </p:spTree>
    <p:extLst>
      <p:ext uri="{BB962C8B-B14F-4D97-AF65-F5344CB8AC3E}">
        <p14:creationId xmlns:p14="http://schemas.microsoft.com/office/powerpoint/2010/main" val="2165983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latin typeface="Arial Rounded MT Bold" panose="020F0704030504030204" pitchFamily="34" charset="0"/>
              </a:rPr>
              <a:t>Once you have their attention, focus on revealing your topic clearly.  Then establish your credibility.  See how the following speaker has done this. . .</a:t>
            </a:r>
            <a:endParaRPr lang="en-US" sz="3600" dirty="0">
              <a:latin typeface="Arial Rounded MT Bold" panose="020F0704030504030204" pitchFamily="34" charset="0"/>
            </a:endParaRPr>
          </a:p>
        </p:txBody>
      </p:sp>
    </p:spTree>
    <p:extLst>
      <p:ext uri="{BB962C8B-B14F-4D97-AF65-F5344CB8AC3E}">
        <p14:creationId xmlns:p14="http://schemas.microsoft.com/office/powerpoint/2010/main" val="162499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533400"/>
            <a:ext cx="7886700" cy="5643563"/>
          </a:xfrm>
        </p:spPr>
        <p:txBody>
          <a:bodyPr>
            <a:normAutofit fontScale="92500"/>
          </a:bodyPr>
          <a:lstStyle/>
          <a:p>
            <a:pPr marL="0" indent="0">
              <a:buNone/>
            </a:pPr>
            <a:r>
              <a:rPr lang="en-US" dirty="0" smtClean="0"/>
              <a:t>              </a:t>
            </a:r>
            <a:r>
              <a:rPr lang="en-US" sz="2800" b="1" dirty="0" smtClean="0"/>
              <a:t>What </a:t>
            </a:r>
            <a:r>
              <a:rPr lang="en-US" sz="2800" b="1" dirty="0"/>
              <a:t>is the fastest-growing sport today among American women? If you </a:t>
            </a:r>
            <a:r>
              <a:rPr lang="en-US" sz="2800" b="1" dirty="0" smtClean="0"/>
              <a:t>answered  weight </a:t>
            </a:r>
            <a:r>
              <a:rPr lang="en-US" sz="2800" b="1" dirty="0"/>
              <a:t>lifting, you are absolutely correct. Once seen as an exclusively male </a:t>
            </a:r>
            <a:r>
              <a:rPr lang="en-US" sz="2800" b="1" dirty="0" smtClean="0"/>
              <a:t>activity, weight </a:t>
            </a:r>
            <a:r>
              <a:rPr lang="en-US" sz="2800" b="1" dirty="0"/>
              <a:t>lifting has crossed the gender barrier—and with good reason. Regardless </a:t>
            </a:r>
            <a:r>
              <a:rPr lang="en-US" sz="2800" b="1" dirty="0" smtClean="0"/>
              <a:t>of whether </a:t>
            </a:r>
            <a:r>
              <a:rPr lang="en-US" sz="2800" b="1" dirty="0"/>
              <a:t>you are male or female, weight lifting can give you a sense of strength </a:t>
            </a:r>
            <a:r>
              <a:rPr lang="en-US" sz="2800" b="1" dirty="0" smtClean="0"/>
              <a:t>and power</a:t>
            </a:r>
            <a:r>
              <a:rPr lang="en-US" sz="2800" b="1" dirty="0"/>
              <a:t>, enhance your self-esteem, and make you look and feel better.</a:t>
            </a:r>
          </a:p>
          <a:p>
            <a:pPr marL="0" indent="0">
              <a:buNone/>
            </a:pPr>
            <a:r>
              <a:rPr lang="en-US" sz="2800" b="1" dirty="0" smtClean="0"/>
              <a:t>I </a:t>
            </a:r>
            <a:r>
              <a:rPr lang="en-US" sz="2800" b="1" dirty="0"/>
              <a:t>started lifting weights when I was in high school, and I have kept at it for the </a:t>
            </a:r>
            <a:r>
              <a:rPr lang="en-US" sz="2800" b="1" dirty="0" smtClean="0"/>
              <a:t>past eight </a:t>
            </a:r>
            <a:r>
              <a:rPr lang="en-US" sz="2800" b="1" dirty="0"/>
              <a:t>years. I have also taught weight lifting in several health clubs, and I am a </a:t>
            </a:r>
            <a:r>
              <a:rPr lang="en-US" sz="2800" b="1" dirty="0" smtClean="0"/>
              <a:t>certified instructor </a:t>
            </a:r>
            <a:r>
              <a:rPr lang="en-US" sz="2800" b="1" dirty="0"/>
              <a:t>through the Aerobics and Fitness Association of </a:t>
            </a:r>
            <a:r>
              <a:rPr lang="en-US" sz="2800" b="1" dirty="0" smtClean="0"/>
              <a:t>America. Using </a:t>
            </a:r>
            <a:r>
              <a:rPr lang="en-US" sz="2800" b="1" dirty="0"/>
              <a:t>some of my experience, I would like to explain the basic kinds of </a:t>
            </a:r>
            <a:r>
              <a:rPr lang="en-US" sz="2800" b="1" dirty="0" smtClean="0"/>
              <a:t>weights and how to use them properly.</a:t>
            </a:r>
            <a:endParaRPr lang="en-US" sz="2800" b="1" dirty="0"/>
          </a:p>
          <a:p>
            <a:endParaRPr lang="en-US" dirty="0"/>
          </a:p>
        </p:txBody>
      </p:sp>
    </p:spTree>
    <p:extLst>
      <p:ext uri="{BB962C8B-B14F-4D97-AF65-F5344CB8AC3E}">
        <p14:creationId xmlns:p14="http://schemas.microsoft.com/office/powerpoint/2010/main" val="4077090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 is an example of a preview statement.  .</a:t>
            </a:r>
            <a:endParaRPr lang="en-US" dirty="0"/>
          </a:p>
        </p:txBody>
      </p:sp>
      <p:sp>
        <p:nvSpPr>
          <p:cNvPr id="3" name="Content Placeholder 2"/>
          <p:cNvSpPr>
            <a:spLocks noGrp="1"/>
          </p:cNvSpPr>
          <p:nvPr>
            <p:ph idx="1"/>
          </p:nvPr>
        </p:nvSpPr>
        <p:spPr/>
        <p:txBody>
          <a:bodyPr/>
          <a:lstStyle/>
          <a:p>
            <a:r>
              <a:rPr lang="en-US" dirty="0"/>
              <a:t>Today I’d like to share some of this information with you by first exposing </a:t>
            </a:r>
            <a:r>
              <a:rPr lang="en-US" dirty="0" smtClean="0"/>
              <a:t>the presence </a:t>
            </a:r>
            <a:r>
              <a:rPr lang="en-US" dirty="0"/>
              <a:t>of insects in our everyday foods. Then we’ll consider a history of </a:t>
            </a:r>
            <a:r>
              <a:rPr lang="en-US" dirty="0" smtClean="0"/>
              <a:t>edible insects</a:t>
            </a:r>
            <a:r>
              <a:rPr lang="en-US" dirty="0"/>
              <a:t>, next their nutritional value, and finally we’ll see what the possibilities are </a:t>
            </a:r>
            <a:r>
              <a:rPr lang="en-US" dirty="0" smtClean="0"/>
              <a:t>for making </a:t>
            </a:r>
            <a:r>
              <a:rPr lang="en-US" dirty="0"/>
              <a:t>insects a more prevalent part of our </a:t>
            </a:r>
            <a:r>
              <a:rPr lang="en-US" dirty="0" smtClean="0"/>
              <a:t>diet.</a:t>
            </a:r>
            <a:endParaRPr lang="en-US" dirty="0"/>
          </a:p>
          <a:p>
            <a:endParaRPr lang="en-US" dirty="0"/>
          </a:p>
        </p:txBody>
      </p:sp>
    </p:spTree>
    <p:extLst>
      <p:ext uri="{BB962C8B-B14F-4D97-AF65-F5344CB8AC3E}">
        <p14:creationId xmlns:p14="http://schemas.microsoft.com/office/powerpoint/2010/main" val="898047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Composing the Conclusion:</a:t>
            </a:r>
            <a:endParaRPr lang="en-US" dirty="0"/>
          </a:p>
        </p:txBody>
      </p:sp>
      <p:sp>
        <p:nvSpPr>
          <p:cNvPr id="3" name="Content Placeholder 2"/>
          <p:cNvSpPr>
            <a:spLocks noGrp="1"/>
          </p:cNvSpPr>
          <p:nvPr>
            <p:ph idx="1"/>
          </p:nvPr>
        </p:nvSpPr>
        <p:spPr/>
        <p:txBody>
          <a:bodyPr/>
          <a:lstStyle/>
          <a:p>
            <a:r>
              <a:rPr lang="en-US" dirty="0" smtClean="0"/>
              <a:t>Signal</a:t>
            </a:r>
          </a:p>
          <a:p>
            <a:r>
              <a:rPr lang="en-US" dirty="0" smtClean="0"/>
              <a:t>Review the points and the thesis</a:t>
            </a:r>
          </a:p>
          <a:p>
            <a:r>
              <a:rPr lang="en-US" dirty="0" smtClean="0"/>
              <a:t>End with a final thought:  quote, stat, story, reference to the introduction.</a:t>
            </a:r>
            <a:endParaRPr lang="en-US" dirty="0"/>
          </a:p>
        </p:txBody>
      </p:sp>
    </p:spTree>
    <p:extLst>
      <p:ext uri="{BB962C8B-B14F-4D97-AF65-F5344CB8AC3E}">
        <p14:creationId xmlns:p14="http://schemas.microsoft.com/office/powerpoint/2010/main" val="3003988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following examples and information about writing effective introductions  are from Stephen Lucas’ </a:t>
            </a:r>
            <a:r>
              <a:rPr lang="en-US" i="1" dirty="0" smtClean="0"/>
              <a:t>The Art of Public Speaking</a:t>
            </a:r>
            <a:r>
              <a:rPr lang="en-US" dirty="0" smtClean="0"/>
              <a:t>, chapter 9,” Beginning and Ending a Speech.” </a:t>
            </a:r>
            <a:r>
              <a:rPr lang="en-US" smtClean="0"/>
              <a:t>(2009ed)</a:t>
            </a:r>
            <a:endParaRPr lang="en-US" dirty="0" smtClean="0"/>
          </a:p>
          <a:p>
            <a:endParaRPr lang="en-US" dirty="0"/>
          </a:p>
          <a:p>
            <a:r>
              <a:rPr lang="en-US" dirty="0" smtClean="0"/>
              <a:t>This text is a super resource and my favorite to use when teaching Speech.</a:t>
            </a:r>
          </a:p>
          <a:p>
            <a:endParaRPr lang="en-US" dirty="0"/>
          </a:p>
          <a:p>
            <a:endParaRPr lang="en-US" dirty="0"/>
          </a:p>
        </p:txBody>
      </p:sp>
    </p:spTree>
    <p:extLst>
      <p:ext uri="{BB962C8B-B14F-4D97-AF65-F5344CB8AC3E}">
        <p14:creationId xmlns:p14="http://schemas.microsoft.com/office/powerpoint/2010/main" val="2255686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838200"/>
            <a:ext cx="7467600" cy="579438"/>
          </a:xfrm>
        </p:spPr>
        <p:txBody>
          <a:bodyPr>
            <a:normAutofit/>
          </a:bodyPr>
          <a:lstStyle/>
          <a:p>
            <a:endParaRPr lang="en-US" b="1" dirty="0">
              <a:latin typeface="Algerian" panose="04020705040A02060702" pitchFamily="82" charset="0"/>
            </a:endParaRPr>
          </a:p>
        </p:txBody>
      </p:sp>
      <p:sp>
        <p:nvSpPr>
          <p:cNvPr id="9219" name="Rectangle 3"/>
          <p:cNvSpPr>
            <a:spLocks noGrp="1" noChangeArrowheads="1"/>
          </p:cNvSpPr>
          <p:nvPr>
            <p:ph idx="1"/>
          </p:nvPr>
        </p:nvSpPr>
        <p:spPr/>
        <p:txBody>
          <a:bodyPr/>
          <a:lstStyle/>
          <a:p>
            <a:pPr marL="0" indent="0">
              <a:buNone/>
            </a:pPr>
            <a:r>
              <a:rPr lang="en-US" sz="2800" b="1" dirty="0" smtClean="0">
                <a:latin typeface="Bradley Hand ITC" panose="03070402050302030203" pitchFamily="66" charset="0"/>
              </a:rPr>
              <a:t>Today </a:t>
            </a:r>
            <a:r>
              <a:rPr lang="en-US" sz="2800" b="1" dirty="0">
                <a:latin typeface="Bradley Hand ITC" panose="03070402050302030203" pitchFamily="66" charset="0"/>
              </a:rPr>
              <a:t>I am going to talk about collecting postcards—a hobby that is both </a:t>
            </a:r>
            <a:r>
              <a:rPr lang="en-US" sz="2800" b="1" dirty="0" smtClean="0">
                <a:latin typeface="Bradley Hand ITC" panose="03070402050302030203" pitchFamily="66" charset="0"/>
              </a:rPr>
              <a:t>fascinating </a:t>
            </a:r>
            <a:r>
              <a:rPr lang="en-US" sz="2800" b="1" dirty="0">
                <a:latin typeface="Bradley Hand ITC" panose="03070402050302030203" pitchFamily="66" charset="0"/>
              </a:rPr>
              <a:t>and financially rewarding</a:t>
            </a:r>
            <a:r>
              <a:rPr lang="en-US" sz="2800" b="1" dirty="0" smtClean="0">
                <a:latin typeface="Bradley Hand ITC" panose="03070402050302030203" pitchFamily="66" charset="0"/>
              </a:rPr>
              <a:t>.</a:t>
            </a:r>
          </a:p>
          <a:p>
            <a:pPr marL="0" indent="0">
              <a:buNone/>
            </a:pPr>
            <a:endParaRPr lang="en-US" sz="2800" b="1" dirty="0">
              <a:latin typeface="Bradley Hand ITC" panose="03070402050302030203" pitchFamily="66" charset="0"/>
            </a:endParaRPr>
          </a:p>
          <a:p>
            <a:pPr marL="0" indent="0">
              <a:buNone/>
            </a:pPr>
            <a:r>
              <a:rPr lang="en-US" sz="2800" b="1" dirty="0" smtClean="0">
                <a:latin typeface="Bradley Hand ITC" panose="03070402050302030203" pitchFamily="66" charset="0"/>
              </a:rPr>
              <a:t> </a:t>
            </a:r>
            <a:r>
              <a:rPr lang="en-US" sz="2800" b="1" dirty="0">
                <a:latin typeface="Bradley Hand ITC" panose="03070402050302030203" pitchFamily="66" charset="0"/>
              </a:rPr>
              <a:t>I would like to explain the basic kinds of </a:t>
            </a:r>
            <a:r>
              <a:rPr lang="en-US" sz="2800" b="1" dirty="0" smtClean="0">
                <a:latin typeface="Bradley Hand ITC" panose="03070402050302030203" pitchFamily="66" charset="0"/>
              </a:rPr>
              <a:t>collectible postcards</a:t>
            </a:r>
            <a:r>
              <a:rPr lang="en-US" sz="2800" b="1" dirty="0">
                <a:latin typeface="Bradley Hand ITC" panose="03070402050302030203" pitchFamily="66" charset="0"/>
              </a:rPr>
              <a:t>, why they are so valuable, and how collectors buy and sell their </a:t>
            </a:r>
            <a:r>
              <a:rPr lang="en-US" sz="2800" b="1" dirty="0" smtClean="0">
                <a:latin typeface="Bradley Hand ITC" panose="03070402050302030203" pitchFamily="66" charset="0"/>
              </a:rPr>
              <a:t>cards</a:t>
            </a:r>
            <a:r>
              <a:rPr lang="en-US" dirty="0" smtClean="0"/>
              <a:t>.</a:t>
            </a:r>
            <a:endParaRPr lang="en-US" dirty="0"/>
          </a:p>
          <a:p>
            <a:endParaRPr lang="en-US" dirty="0"/>
          </a:p>
        </p:txBody>
      </p:sp>
      <p:pic>
        <p:nvPicPr>
          <p:cNvPr id="9220" name="Picture 4" descr="fountainpen_dripping_hg_clr"/>
          <p:cNvPicPr>
            <a:picLocks noChangeAspect="1" noChangeArrowheads="1" noCrop="1"/>
          </p:cNvPicPr>
          <p:nvPr/>
        </p:nvPicPr>
        <p:blipFill>
          <a:blip r:embed="rId2"/>
          <a:srcRect/>
          <a:stretch>
            <a:fillRect/>
          </a:stretch>
        </p:blipFill>
        <p:spPr bwMode="auto">
          <a:xfrm>
            <a:off x="7010400" y="4953000"/>
            <a:ext cx="1466850" cy="12414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990600"/>
            <a:ext cx="6781800" cy="5078313"/>
          </a:xfrm>
          <a:prstGeom prst="rect">
            <a:avLst/>
          </a:prstGeom>
        </p:spPr>
        <p:txBody>
          <a:bodyPr wrap="square">
            <a:spAutoFit/>
          </a:bodyPr>
          <a:lstStyle/>
          <a:p>
            <a:pPr algn="just"/>
            <a:r>
              <a:rPr lang="en-US" sz="2400" b="1" dirty="0" smtClean="0">
                <a:latin typeface="Bradley Hand ITC" panose="03070402050302030203" pitchFamily="66" charset="0"/>
              </a:rPr>
              <a:t>    </a:t>
            </a:r>
          </a:p>
          <a:p>
            <a:pPr algn="just"/>
            <a:r>
              <a:rPr lang="en-US" sz="2400" b="1" dirty="0" smtClean="0">
                <a:latin typeface="Algerian" panose="04020705040A02060702" pitchFamily="82" charset="0"/>
              </a:rPr>
              <a:t>Relate </a:t>
            </a:r>
            <a:r>
              <a:rPr lang="en-US" sz="2400" b="1" dirty="0">
                <a:latin typeface="Algerian" panose="04020705040A02060702" pitchFamily="82" charset="0"/>
              </a:rPr>
              <a:t>the topic to your audience</a:t>
            </a:r>
          </a:p>
          <a:p>
            <a:pPr algn="just"/>
            <a:endParaRPr lang="en-US" sz="2400" b="1" dirty="0" smtClean="0">
              <a:latin typeface="Bradley Hand ITC" panose="03070402050302030203" pitchFamily="66" charset="0"/>
            </a:endParaRPr>
          </a:p>
          <a:p>
            <a:pPr algn="just"/>
            <a:r>
              <a:rPr lang="en-US" sz="2400" b="1" dirty="0" smtClean="0">
                <a:latin typeface="Bradley Hand ITC" panose="03070402050302030203" pitchFamily="66" charset="0"/>
              </a:rPr>
              <a:t> </a:t>
            </a:r>
            <a:r>
              <a:rPr lang="en-US" sz="2800" b="1" dirty="0" smtClean="0">
                <a:latin typeface="Bradley Hand ITC" panose="03070402050302030203" pitchFamily="66" charset="0"/>
              </a:rPr>
              <a:t>It’s </a:t>
            </a:r>
            <a:r>
              <a:rPr lang="en-US" sz="2800" b="1" dirty="0">
                <a:latin typeface="Bradley Hand ITC" panose="03070402050302030203" pitchFamily="66" charset="0"/>
              </a:rPr>
              <a:t>Saturday morning, and you are helping clean out your grandmother’s </a:t>
            </a:r>
            <a:r>
              <a:rPr lang="en-US" sz="2800" b="1" dirty="0" smtClean="0">
                <a:latin typeface="Bradley Hand ITC" panose="03070402050302030203" pitchFamily="66" charset="0"/>
              </a:rPr>
              <a:t>attic. After </a:t>
            </a:r>
            <a:r>
              <a:rPr lang="en-US" sz="2800" b="1" dirty="0">
                <a:latin typeface="Bradley Hand ITC" panose="03070402050302030203" pitchFamily="66" charset="0"/>
              </a:rPr>
              <a:t>working a while, you stumble upon a trunk, open it, and discover inside </a:t>
            </a:r>
            <a:r>
              <a:rPr lang="en-US" sz="2800" b="1" dirty="0" smtClean="0">
                <a:latin typeface="Bradley Hand ITC" panose="03070402050302030203" pitchFamily="66" charset="0"/>
              </a:rPr>
              <a:t>hundreds </a:t>
            </a:r>
            <a:r>
              <a:rPr lang="en-US" sz="2800" b="1" dirty="0">
                <a:latin typeface="Bradley Hand ITC" panose="03070402050302030203" pitchFamily="66" charset="0"/>
              </a:rPr>
              <a:t>of old postcards. Thinking about </a:t>
            </a:r>
            <a:r>
              <a:rPr lang="en-US" sz="2800" b="1" dirty="0" smtClean="0">
                <a:latin typeface="Bradley Hand ITC" panose="03070402050302030203" pitchFamily="66" charset="0"/>
              </a:rPr>
              <a:t>  getting </a:t>
            </a:r>
            <a:r>
              <a:rPr lang="en-US" sz="2800" b="1" dirty="0">
                <a:latin typeface="Bradley Hand ITC" panose="03070402050302030203" pitchFamily="66" charset="0"/>
              </a:rPr>
              <a:t>to the football game on time, you </a:t>
            </a:r>
            <a:r>
              <a:rPr lang="en-US" sz="2800" b="1" dirty="0" smtClean="0">
                <a:latin typeface="Bradley Hand ITC" panose="03070402050302030203" pitchFamily="66" charset="0"/>
              </a:rPr>
              <a:t>start tossing </a:t>
            </a:r>
            <a:r>
              <a:rPr lang="en-US" sz="2800" b="1" dirty="0">
                <a:latin typeface="Bradley Hand ITC" panose="03070402050302030203" pitchFamily="66" charset="0"/>
              </a:rPr>
              <a:t>the cards into the trash can. Congratulations! You have just thrown </a:t>
            </a:r>
            <a:r>
              <a:rPr lang="en-US" sz="2800" b="1" dirty="0" smtClean="0">
                <a:latin typeface="Bradley Hand ITC" panose="03070402050302030203" pitchFamily="66" charset="0"/>
              </a:rPr>
              <a:t>away your first year of college tuition.</a:t>
            </a:r>
            <a:endParaRPr lang="en-US" sz="2800" b="1" dirty="0">
              <a:effectLst/>
              <a:latin typeface="Bradley Hand ITC" panose="03070402050302030203" pitchFamily="66" charset="0"/>
            </a:endParaRPr>
          </a:p>
        </p:txBody>
      </p:sp>
    </p:spTree>
    <p:extLst>
      <p:ext uri="{BB962C8B-B14F-4D97-AF65-F5344CB8AC3E}">
        <p14:creationId xmlns:p14="http://schemas.microsoft.com/office/powerpoint/2010/main" val="1312961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28650" y="685800"/>
            <a:ext cx="7886700" cy="5943600"/>
          </a:xfrm>
        </p:spPr>
        <p:txBody>
          <a:bodyPr>
            <a:normAutofit fontScale="92500" lnSpcReduction="20000"/>
          </a:bodyPr>
          <a:lstStyle/>
          <a:p>
            <a:pPr marL="0" indent="0">
              <a:buNone/>
            </a:pPr>
            <a:r>
              <a:rPr lang="en-US" sz="2400" b="1" dirty="0" smtClean="0">
                <a:latin typeface="Bradley Hand ITC" panose="03070402050302030203" pitchFamily="66" charset="0"/>
              </a:rPr>
              <a:t>	It’s </a:t>
            </a:r>
            <a:r>
              <a:rPr lang="en-US" sz="2400" b="1" dirty="0">
                <a:latin typeface="Bradley Hand ITC" panose="03070402050302030203" pitchFamily="66" charset="0"/>
              </a:rPr>
              <a:t>Saturday morning, and you are helping clean out your grandmother’s attic. After working a while, you stumble upon a trunk, open it, and discover inside hundreds of old postcards. Thinking about   getting to the football game on time, you start tossing the cards into the trash can. Congratulations! You have just thrown away your first year of college tuition</a:t>
            </a:r>
            <a:r>
              <a:rPr lang="en-US" sz="2400" b="1" dirty="0" smtClean="0">
                <a:latin typeface="Bradley Hand ITC" panose="03070402050302030203" pitchFamily="66" charset="0"/>
              </a:rPr>
              <a:t>.</a:t>
            </a:r>
            <a:r>
              <a:rPr lang="en-US" sz="2400" b="1" dirty="0">
                <a:latin typeface="Bradley Hand ITC" panose="03070402050302030203" pitchFamily="66" charset="0"/>
              </a:rPr>
              <a:t> </a:t>
            </a:r>
            <a:endParaRPr lang="en-US" sz="2400" b="1" dirty="0" smtClean="0">
              <a:latin typeface="Bradley Hand ITC" panose="03070402050302030203" pitchFamily="66" charset="0"/>
            </a:endParaRPr>
          </a:p>
          <a:p>
            <a:pPr marL="0" indent="0">
              <a:buNone/>
            </a:pPr>
            <a:endParaRPr lang="en-US" sz="2400" b="1" dirty="0" smtClean="0">
              <a:latin typeface="Bradley Hand ITC" panose="03070402050302030203" pitchFamily="66" charset="0"/>
            </a:endParaRPr>
          </a:p>
          <a:p>
            <a:pPr marL="0" indent="0">
              <a:buNone/>
            </a:pPr>
            <a:r>
              <a:rPr lang="en-US" sz="2400" b="1" dirty="0" smtClean="0">
                <a:latin typeface="Bradley Hand ITC" panose="03070402050302030203" pitchFamily="66" charset="0"/>
              </a:rPr>
              <a:t>	Today </a:t>
            </a:r>
            <a:r>
              <a:rPr lang="en-US" sz="2400" b="1" dirty="0">
                <a:latin typeface="Bradley Hand ITC" panose="03070402050302030203" pitchFamily="66" charset="0"/>
              </a:rPr>
              <a:t>I am going to talk about collecting </a:t>
            </a:r>
            <a:r>
              <a:rPr lang="en-US" sz="2400" b="1" dirty="0" smtClean="0">
                <a:latin typeface="Bradley Hand ITC" panose="03070402050302030203" pitchFamily="66" charset="0"/>
              </a:rPr>
              <a:t>postcards.</a:t>
            </a:r>
          </a:p>
          <a:p>
            <a:pPr marL="0" indent="0">
              <a:buNone/>
            </a:pPr>
            <a:endParaRPr lang="en-US" sz="2400" b="1" dirty="0">
              <a:latin typeface="Bradley Hand ITC" panose="03070402050302030203" pitchFamily="66" charset="0"/>
            </a:endParaRPr>
          </a:p>
          <a:p>
            <a:pPr marL="0" indent="0">
              <a:buNone/>
            </a:pPr>
            <a:r>
              <a:rPr lang="en-US" sz="2400" b="1" dirty="0" smtClean="0">
                <a:latin typeface="Bradley Hand ITC" panose="03070402050302030203" pitchFamily="66" charset="0"/>
              </a:rPr>
              <a:t>	I first started collecting post cards five years ago when I received one from a friend who attends antique auctions.  From then on I was hooked.  I attend auctions and visit antique stores to find the next post card to add to my collection.</a:t>
            </a:r>
          </a:p>
          <a:p>
            <a:pPr marL="0" indent="0">
              <a:buNone/>
            </a:pPr>
            <a:endParaRPr lang="en-US" sz="2400" b="1" dirty="0" smtClean="0">
              <a:latin typeface="Bradley Hand ITC" panose="03070402050302030203" pitchFamily="66" charset="0"/>
            </a:endParaRPr>
          </a:p>
          <a:p>
            <a:pPr marL="0" indent="0">
              <a:buNone/>
            </a:pPr>
            <a:r>
              <a:rPr lang="en-US" sz="2400" b="1" dirty="0">
                <a:latin typeface="Bradley Hand ITC" panose="03070402050302030203" pitchFamily="66" charset="0"/>
              </a:rPr>
              <a:t>	</a:t>
            </a:r>
            <a:r>
              <a:rPr lang="en-US" sz="2400" b="1" dirty="0" smtClean="0">
                <a:latin typeface="Bradley Hand ITC" panose="03070402050302030203" pitchFamily="66" charset="0"/>
              </a:rPr>
              <a:t>Collecting postcards is a fascinating and financially rewarding hobby.</a:t>
            </a:r>
            <a:endParaRPr lang="en-US" sz="2400" b="1" dirty="0">
              <a:latin typeface="Bradley Hand ITC" panose="03070402050302030203" pitchFamily="66" charset="0"/>
            </a:endParaRPr>
          </a:p>
          <a:p>
            <a:pPr marL="0" indent="0">
              <a:buNone/>
            </a:pPr>
            <a:endParaRPr lang="en-US" sz="2400" b="1" dirty="0">
              <a:latin typeface="Bradley Hand ITC" panose="03070402050302030203" pitchFamily="66" charset="0"/>
            </a:endParaRPr>
          </a:p>
          <a:p>
            <a:pPr marL="0" indent="0">
              <a:buNone/>
            </a:pPr>
            <a:r>
              <a:rPr lang="en-US" sz="2400" b="1" dirty="0">
                <a:latin typeface="Bradley Hand ITC" panose="03070402050302030203" pitchFamily="66" charset="0"/>
              </a:rPr>
              <a:t> </a:t>
            </a:r>
            <a:r>
              <a:rPr lang="en-US" sz="2400" b="1" dirty="0" smtClean="0">
                <a:latin typeface="Bradley Hand ITC" panose="03070402050302030203" pitchFamily="66" charset="0"/>
              </a:rPr>
              <a:t>	Today I’ll explain </a:t>
            </a:r>
            <a:r>
              <a:rPr lang="en-US" sz="2400" b="1" dirty="0">
                <a:latin typeface="Bradley Hand ITC" panose="03070402050302030203" pitchFamily="66" charset="0"/>
              </a:rPr>
              <a:t>the basic kinds of collectible postcards, why they are so valuable, and how collectors buy and sell their cards</a:t>
            </a:r>
            <a:r>
              <a:rPr lang="en-US" sz="2400" dirty="0"/>
              <a:t>.</a:t>
            </a:r>
          </a:p>
          <a:p>
            <a:endParaRPr lang="en-US" sz="2400" b="1" dirty="0" smtClean="0">
              <a:latin typeface="Bradley Hand ITC" panose="03070402050302030203" pitchFamily="66" charset="0"/>
            </a:endParaRPr>
          </a:p>
          <a:p>
            <a:endParaRPr lang="en-US" sz="2400" b="1" dirty="0">
              <a:latin typeface="Bradley Hand ITC" panose="03070402050302030203" pitchFamily="66" charset="0"/>
            </a:endParaRPr>
          </a:p>
          <a:p>
            <a:endParaRPr lang="en-US" dirty="0"/>
          </a:p>
        </p:txBody>
      </p:sp>
    </p:spTree>
    <p:extLst>
      <p:ext uri="{BB962C8B-B14F-4D97-AF65-F5344CB8AC3E}">
        <p14:creationId xmlns:p14="http://schemas.microsoft.com/office/powerpoint/2010/main" val="345438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153400" cy="5386090"/>
          </a:xfrm>
          <a:prstGeom prst="rect">
            <a:avLst/>
          </a:prstGeom>
        </p:spPr>
        <p:txBody>
          <a:bodyPr wrap="square">
            <a:spAutoFit/>
          </a:bodyPr>
          <a:lstStyle/>
          <a:p>
            <a:pPr algn="just"/>
            <a:r>
              <a:rPr lang="en-US" sz="2800" b="1" dirty="0" smtClean="0">
                <a:latin typeface="Algerian" panose="04020705040A02060702" pitchFamily="82" charset="0"/>
              </a:rPr>
              <a:t>Tell a story using vivid imagery:</a:t>
            </a:r>
          </a:p>
          <a:p>
            <a:pPr algn="just"/>
            <a:endParaRPr lang="en-US" sz="2800" b="1" dirty="0">
              <a:latin typeface="Algerian" panose="04020705040A02060702" pitchFamily="82" charset="0"/>
            </a:endParaRPr>
          </a:p>
          <a:p>
            <a:pPr algn="just"/>
            <a:r>
              <a:rPr lang="en-US" sz="2400" b="1" dirty="0" smtClean="0">
                <a:latin typeface="Bradley Hand ITC" panose="03070402050302030203" pitchFamily="66" charset="0"/>
              </a:rPr>
              <a:t>       You </a:t>
            </a:r>
            <a:r>
              <a:rPr lang="en-US" sz="2400" b="1" dirty="0">
                <a:latin typeface="Bradley Hand ITC" panose="03070402050302030203" pitchFamily="66" charset="0"/>
              </a:rPr>
              <a:t>are being chased by an object of unspeakable horror, yet your legs can </a:t>
            </a:r>
            <a:r>
              <a:rPr lang="en-US" sz="2400" b="1" dirty="0" smtClean="0">
                <a:latin typeface="Bradley Hand ITC" panose="03070402050302030203" pitchFamily="66" charset="0"/>
              </a:rPr>
              <a:t>only move </a:t>
            </a:r>
            <a:r>
              <a:rPr lang="en-US" sz="2400" b="1" dirty="0">
                <a:latin typeface="Bradley Hand ITC" panose="03070402050302030203" pitchFamily="66" charset="0"/>
              </a:rPr>
              <a:t>in slow motion. Each step takes unbearably long, and your frantic struggle to run</a:t>
            </a:r>
          </a:p>
          <a:p>
            <a:pPr algn="just"/>
            <a:r>
              <a:rPr lang="en-US" sz="2400" b="1" dirty="0">
                <a:latin typeface="Bradley Hand ITC" panose="03070402050302030203" pitchFamily="66" charset="0"/>
              </a:rPr>
              <a:t>faster is hopeless. Your pursuer gets closer, and your desperation turns to terror. </a:t>
            </a:r>
            <a:r>
              <a:rPr lang="en-US" sz="2400" b="1" dirty="0" smtClean="0">
                <a:latin typeface="Bradley Hand ITC" panose="03070402050302030203" pitchFamily="66" charset="0"/>
              </a:rPr>
              <a:t>You know </a:t>
            </a:r>
            <a:r>
              <a:rPr lang="en-US" sz="2400" b="1" dirty="0">
                <a:latin typeface="Bradley Hand ITC" panose="03070402050302030203" pitchFamily="66" charset="0"/>
              </a:rPr>
              <a:t>you are not going to escape. You can’t breathe, and you gulp for air that isn’t</a:t>
            </a:r>
          </a:p>
          <a:p>
            <a:pPr algn="just"/>
            <a:r>
              <a:rPr lang="en-US" sz="2400" b="1" dirty="0">
                <a:latin typeface="Bradley Hand ITC" panose="03070402050302030203" pitchFamily="66" charset="0"/>
              </a:rPr>
              <a:t>there. You are completely helpless—eye to eye with death.</a:t>
            </a:r>
          </a:p>
          <a:p>
            <a:pPr algn="just"/>
            <a:r>
              <a:rPr lang="en-US" sz="2400" b="1" dirty="0">
                <a:latin typeface="Bradley Hand ITC" panose="03070402050302030203" pitchFamily="66" charset="0"/>
              </a:rPr>
              <a:t>Then you wake up, gasping for air, your heart pounding, your face clammy </a:t>
            </a:r>
            <a:r>
              <a:rPr lang="en-US" sz="2400" b="1" dirty="0" smtClean="0">
                <a:latin typeface="Bradley Hand ITC" panose="03070402050302030203" pitchFamily="66" charset="0"/>
              </a:rPr>
              <a:t>with sweat</a:t>
            </a:r>
            <a:r>
              <a:rPr lang="en-US" sz="2400" b="1" dirty="0">
                <a:latin typeface="Bradley Hand ITC" panose="03070402050302030203" pitchFamily="66" charset="0"/>
              </a:rPr>
              <a:t>. It takes a few minutes for you to reorient yourself to reality, for your heart and</a:t>
            </a:r>
          </a:p>
          <a:p>
            <a:pPr algn="just"/>
            <a:r>
              <a:rPr lang="en-US" sz="2400" b="1" dirty="0">
                <a:latin typeface="Bradley Hand ITC" panose="03070402050302030203" pitchFamily="66" charset="0"/>
              </a:rPr>
              <a:t>breathing to slow down. You reassure yourself that it was “just a dream.” Soon </a:t>
            </a:r>
            <a:r>
              <a:rPr lang="en-US" sz="2400" b="1" dirty="0" smtClean="0">
                <a:latin typeface="Bradley Hand ITC" panose="03070402050302030203" pitchFamily="66" charset="0"/>
              </a:rPr>
              <a:t>you drift </a:t>
            </a:r>
            <a:r>
              <a:rPr lang="en-US" sz="2400" b="1" dirty="0">
                <a:latin typeface="Bradley Hand ITC" panose="03070402050302030203" pitchFamily="66" charset="0"/>
              </a:rPr>
              <a:t>back to </a:t>
            </a:r>
            <a:r>
              <a:rPr lang="en-US" sz="2400" b="1" dirty="0" smtClean="0">
                <a:latin typeface="Bradley Hand ITC" panose="03070402050302030203" pitchFamily="66" charset="0"/>
              </a:rPr>
              <a:t>sleep.</a:t>
            </a:r>
            <a:endParaRPr lang="en-US" sz="2400" b="1" dirty="0">
              <a:effectLst/>
              <a:latin typeface="Bradley Hand ITC" panose="03070402050302030203" pitchFamily="66" charset="0"/>
            </a:endParaRPr>
          </a:p>
        </p:txBody>
      </p:sp>
    </p:spTree>
    <p:extLst>
      <p:ext uri="{BB962C8B-B14F-4D97-AF65-F5344CB8AC3E}">
        <p14:creationId xmlns:p14="http://schemas.microsoft.com/office/powerpoint/2010/main" val="24437351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848600" cy="6555641"/>
          </a:xfrm>
          <a:prstGeom prst="rect">
            <a:avLst/>
          </a:prstGeom>
        </p:spPr>
        <p:txBody>
          <a:bodyPr wrap="square">
            <a:spAutoFit/>
          </a:bodyPr>
          <a:lstStyle/>
          <a:p>
            <a:pPr algn="just"/>
            <a:r>
              <a:rPr lang="en-US" sz="2800" b="1" i="1" dirty="0" smtClean="0">
                <a:latin typeface="Algerian" panose="04020705040A02060702" pitchFamily="82" charset="0"/>
              </a:rPr>
              <a:t>INCLUDE STATISTICS.</a:t>
            </a:r>
            <a:r>
              <a:rPr lang="en-US" sz="2800" b="1" i="1" dirty="0" smtClean="0">
                <a:latin typeface="+mn-lt"/>
              </a:rPr>
              <a:t>       </a:t>
            </a:r>
          </a:p>
          <a:p>
            <a:pPr algn="just"/>
            <a:r>
              <a:rPr lang="en-US" sz="2800" b="1" i="1" dirty="0" smtClean="0">
                <a:latin typeface="+mn-lt"/>
              </a:rPr>
              <a:t>It is </a:t>
            </a:r>
            <a:r>
              <a:rPr lang="en-US" sz="2800" b="1" i="1" dirty="0">
                <a:latin typeface="+mn-lt"/>
              </a:rPr>
              <a:t>very hard to cuddle a fish. Fish won’t roll over or fetch the morning </a:t>
            </a:r>
            <a:r>
              <a:rPr lang="en-US" sz="2800" b="1" i="1" dirty="0" smtClean="0">
                <a:latin typeface="+mn-lt"/>
              </a:rPr>
              <a:t>paper.  You </a:t>
            </a:r>
            <a:r>
              <a:rPr lang="en-US" sz="2800" b="1" i="1" dirty="0">
                <a:latin typeface="+mn-lt"/>
              </a:rPr>
              <a:t>won’t find them curling up on your lap, chasing a ball of string, or rescuing a </a:t>
            </a:r>
            <a:r>
              <a:rPr lang="en-US" sz="2800" b="1" i="1" dirty="0" smtClean="0">
                <a:latin typeface="+mn-lt"/>
              </a:rPr>
              <a:t>child from </a:t>
            </a:r>
            <a:r>
              <a:rPr lang="en-US" sz="2800" b="1" i="1" dirty="0">
                <a:latin typeface="+mn-lt"/>
              </a:rPr>
              <a:t>a burning </a:t>
            </a:r>
            <a:r>
              <a:rPr lang="en-US" sz="2800" b="1" i="1" dirty="0" smtClean="0">
                <a:latin typeface="+mn-lt"/>
              </a:rPr>
              <a:t>building.  </a:t>
            </a:r>
          </a:p>
          <a:p>
            <a:pPr algn="just"/>
            <a:endParaRPr lang="en-US" sz="2800" b="1" i="1" dirty="0">
              <a:latin typeface="+mn-lt"/>
            </a:endParaRPr>
          </a:p>
          <a:p>
            <a:pPr algn="just"/>
            <a:r>
              <a:rPr lang="en-US" sz="2800" b="1" i="1" dirty="0" smtClean="0">
                <a:latin typeface="+mn-lt"/>
              </a:rPr>
              <a:t>    Yet </a:t>
            </a:r>
            <a:r>
              <a:rPr lang="en-US" sz="2800" b="1" i="1" dirty="0">
                <a:latin typeface="+mn-lt"/>
              </a:rPr>
              <a:t>despite these shortcomings, 250 million tropical fish have found their </a:t>
            </a:r>
            <a:r>
              <a:rPr lang="en-US" sz="2800" b="1" i="1" dirty="0" smtClean="0">
                <a:latin typeface="+mn-lt"/>
              </a:rPr>
              <a:t>way into </a:t>
            </a:r>
            <a:r>
              <a:rPr lang="en-US" sz="2800" b="1" i="1" dirty="0">
                <a:latin typeface="+mn-lt"/>
              </a:rPr>
              <a:t>10 million American homes. Tropical fish make up 50 percent of all live </a:t>
            </a:r>
            <a:r>
              <a:rPr lang="en-US" sz="2800" b="1" i="1" dirty="0" smtClean="0">
                <a:latin typeface="+mn-lt"/>
              </a:rPr>
              <a:t>animal sales </a:t>
            </a:r>
            <a:r>
              <a:rPr lang="en-US" sz="2800" b="1" i="1" dirty="0">
                <a:latin typeface="+mn-lt"/>
              </a:rPr>
              <a:t>in the United States, and they have earned a spot next to the </a:t>
            </a:r>
            <a:r>
              <a:rPr lang="en-US" sz="2800" b="1" i="1" dirty="0" smtClean="0">
                <a:latin typeface="+mn-lt"/>
              </a:rPr>
              <a:t>all-American dog </a:t>
            </a:r>
            <a:r>
              <a:rPr lang="en-US" sz="2800" b="1" i="1" dirty="0">
                <a:latin typeface="+mn-lt"/>
              </a:rPr>
              <a:t>and the cuddly kitten in the hearts of millions of people. Today I would like </a:t>
            </a:r>
            <a:r>
              <a:rPr lang="en-US" sz="2800" b="1" i="1" dirty="0" smtClean="0">
                <a:latin typeface="+mn-lt"/>
              </a:rPr>
              <a:t>to explain </a:t>
            </a:r>
            <a:r>
              <a:rPr lang="en-US" sz="2800" b="1" i="1" dirty="0">
                <a:latin typeface="+mn-lt"/>
              </a:rPr>
              <a:t>how you can start a home aquarium and discover the pleasures of </a:t>
            </a:r>
            <a:r>
              <a:rPr lang="en-US" sz="2800" b="1" i="1" dirty="0" smtClean="0">
                <a:latin typeface="+mn-lt"/>
              </a:rPr>
              <a:t>owning fish.</a:t>
            </a:r>
            <a:endParaRPr lang="en-US" sz="2800" b="1" i="1" dirty="0">
              <a:effectLst/>
              <a:latin typeface="+mn-lt"/>
            </a:endParaRPr>
          </a:p>
        </p:txBody>
      </p:sp>
    </p:spTree>
    <p:extLst>
      <p:ext uri="{BB962C8B-B14F-4D97-AF65-F5344CB8AC3E}">
        <p14:creationId xmlns:p14="http://schemas.microsoft.com/office/powerpoint/2010/main" val="1950763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Startle the Audience. . .</a:t>
            </a:r>
            <a:endParaRPr lang="en-US" dirty="0">
              <a:latin typeface="Algerian" panose="04020705040A02060702" pitchFamily="82" charset="0"/>
            </a:endParaRPr>
          </a:p>
        </p:txBody>
      </p:sp>
      <p:sp>
        <p:nvSpPr>
          <p:cNvPr id="3" name="Content Placeholder 2"/>
          <p:cNvSpPr>
            <a:spLocks noGrp="1"/>
          </p:cNvSpPr>
          <p:nvPr>
            <p:ph idx="1"/>
          </p:nvPr>
        </p:nvSpPr>
        <p:spPr/>
        <p:txBody>
          <a:bodyPr/>
          <a:lstStyle/>
          <a:p>
            <a:pPr marL="0" indent="0">
              <a:buNone/>
            </a:pPr>
            <a:r>
              <a:rPr lang="en-US" dirty="0" smtClean="0"/>
              <a:t>        </a:t>
            </a:r>
            <a:r>
              <a:rPr lang="en-US" sz="2800" dirty="0" smtClean="0"/>
              <a:t>Take </a:t>
            </a:r>
            <a:r>
              <a:rPr lang="en-US" sz="2800" dirty="0"/>
              <a:t>a moment and think of the three women closest to you. Who comes </a:t>
            </a:r>
            <a:r>
              <a:rPr lang="en-US" sz="2800" dirty="0" smtClean="0"/>
              <a:t>to mind</a:t>
            </a:r>
            <a:r>
              <a:rPr lang="en-US" sz="2800" dirty="0"/>
              <a:t>? Your mother? Your sister? Your girlfriend</a:t>
            </a:r>
            <a:r>
              <a:rPr lang="en-US" sz="2800" dirty="0" smtClean="0"/>
              <a:t>? </a:t>
            </a:r>
            <a:r>
              <a:rPr lang="en-US" sz="2800" dirty="0"/>
              <a:t>Your best friend? </a:t>
            </a:r>
            <a:r>
              <a:rPr lang="en-US" sz="2800" dirty="0" smtClean="0"/>
              <a:t>Now  guess </a:t>
            </a:r>
            <a:r>
              <a:rPr lang="en-US" sz="2800" dirty="0"/>
              <a:t>which one will be sexually assaulted during her lifetime. It’s not a pleasant </a:t>
            </a:r>
            <a:r>
              <a:rPr lang="en-US" sz="2800" dirty="0" smtClean="0"/>
              <a:t>thought, but </a:t>
            </a:r>
            <a:r>
              <a:rPr lang="en-US" sz="2800" dirty="0"/>
              <a:t>according to the U.S. Department of Justice, one of every three American </a:t>
            </a:r>
            <a:r>
              <a:rPr lang="en-US" sz="2800" dirty="0" smtClean="0"/>
              <a:t>women will </a:t>
            </a:r>
            <a:r>
              <a:rPr lang="en-US" sz="2800" dirty="0"/>
              <a:t>be sexually assaulted sometime during her life</a:t>
            </a:r>
            <a:r>
              <a:rPr lang="en-US" sz="2800" dirty="0" smtClean="0"/>
              <a:t>.  Since there are eight women in this class, at least two of us could very possibly be a victim of an assault.</a:t>
            </a:r>
            <a:endParaRPr lang="en-US" sz="2800" dirty="0"/>
          </a:p>
          <a:p>
            <a:endParaRPr lang="en-US" dirty="0"/>
          </a:p>
        </p:txBody>
      </p:sp>
    </p:spTree>
    <p:extLst>
      <p:ext uri="{BB962C8B-B14F-4D97-AF65-F5344CB8AC3E}">
        <p14:creationId xmlns:p14="http://schemas.microsoft.com/office/powerpoint/2010/main" val="1531324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anose="04020705040A02060702" pitchFamily="82" charset="0"/>
              </a:rPr>
              <a:t>Arouse their  curiosity </a:t>
            </a:r>
            <a:endParaRPr lang="en-US" dirty="0">
              <a:latin typeface="Algerian" panose="04020705040A02060702" pitchFamily="82" charset="0"/>
            </a:endParaRPr>
          </a:p>
        </p:txBody>
      </p:sp>
      <p:sp>
        <p:nvSpPr>
          <p:cNvPr id="3" name="Content Placeholder 2"/>
          <p:cNvSpPr>
            <a:spLocks noGrp="1"/>
          </p:cNvSpPr>
          <p:nvPr>
            <p:ph idx="1"/>
          </p:nvPr>
        </p:nvSpPr>
        <p:spPr/>
        <p:txBody>
          <a:bodyPr>
            <a:noAutofit/>
          </a:bodyPr>
          <a:lstStyle/>
          <a:p>
            <a:pPr marL="0" indent="0">
              <a:buNone/>
            </a:pPr>
            <a:r>
              <a:rPr lang="en-US" sz="2800" b="1" dirty="0" smtClean="0">
                <a:latin typeface="Bradley Hand ITC" panose="03070402050302030203" pitchFamily="66" charset="0"/>
              </a:rPr>
              <a:t>        It </a:t>
            </a:r>
            <a:r>
              <a:rPr lang="en-US" sz="2800" b="1" dirty="0">
                <a:latin typeface="Bradley Hand ITC" panose="03070402050302030203" pitchFamily="66" charset="0"/>
              </a:rPr>
              <a:t>is the most common chronic disease in the United States. Controllable but </a:t>
            </a:r>
            <a:r>
              <a:rPr lang="en-US" sz="2800" b="1" dirty="0" smtClean="0">
                <a:latin typeface="Bradley Hand ITC" panose="03070402050302030203" pitchFamily="66" charset="0"/>
              </a:rPr>
              <a:t>incurable</a:t>
            </a:r>
            <a:r>
              <a:rPr lang="en-US" sz="2800" b="1" dirty="0">
                <a:latin typeface="Bradley Hand ITC" panose="03070402050302030203" pitchFamily="66" charset="0"/>
              </a:rPr>
              <a:t>, it is a symptomless disease. You can have it for years and never know until </a:t>
            </a:r>
            <a:r>
              <a:rPr lang="en-US" sz="2800" b="1" dirty="0" smtClean="0">
                <a:latin typeface="Bradley Hand ITC" panose="03070402050302030203" pitchFamily="66" charset="0"/>
              </a:rPr>
              <a:t>it kills </a:t>
            </a:r>
            <a:r>
              <a:rPr lang="en-US" sz="2800" b="1" dirty="0">
                <a:latin typeface="Bradley Hand ITC" panose="03070402050302030203" pitchFamily="66" charset="0"/>
              </a:rPr>
              <a:t>you. Some 40 million Americans have this disease, and 300,000 will die from </a:t>
            </a:r>
            <a:r>
              <a:rPr lang="en-US" sz="2800" b="1" dirty="0" smtClean="0">
                <a:latin typeface="Bradley Hand ITC" panose="03070402050302030203" pitchFamily="66" charset="0"/>
              </a:rPr>
              <a:t>it before </a:t>
            </a:r>
            <a:r>
              <a:rPr lang="en-US" sz="2800" b="1" dirty="0">
                <a:latin typeface="Bradley Hand ITC" panose="03070402050302030203" pitchFamily="66" charset="0"/>
              </a:rPr>
              <a:t>the year is out. Odds are that five of us in this class have </a:t>
            </a:r>
            <a:r>
              <a:rPr lang="en-US" sz="2800" b="1" dirty="0" smtClean="0">
                <a:latin typeface="Bradley Hand ITC" panose="03070402050302030203" pitchFamily="66" charset="0"/>
              </a:rPr>
              <a:t>it.  What </a:t>
            </a:r>
            <a:r>
              <a:rPr lang="en-US" sz="2800" b="1" dirty="0">
                <a:latin typeface="Bradley Hand ITC" panose="03070402050302030203" pitchFamily="66" charset="0"/>
              </a:rPr>
              <a:t>am I talking about? Not cancer. Not AIDS. Not heart </a:t>
            </a:r>
            <a:r>
              <a:rPr lang="en-US" sz="2800" b="1" dirty="0" smtClean="0">
                <a:latin typeface="Bradley Hand ITC" panose="03070402050302030203" pitchFamily="66" charset="0"/>
              </a:rPr>
              <a:t>disease.  I am talking about hypertension.  High blood pressure.</a:t>
            </a:r>
            <a:endParaRPr lang="en-US" sz="2800" b="1" dirty="0">
              <a:latin typeface="Bradley Hand ITC" panose="03070402050302030203" pitchFamily="66" charset="0"/>
            </a:endParaRPr>
          </a:p>
          <a:p>
            <a:endParaRPr lang="en-US" sz="2800" b="1" dirty="0">
              <a:latin typeface="Bradley Hand ITC" panose="03070402050302030203" pitchFamily="66" charset="0"/>
            </a:endParaRPr>
          </a:p>
        </p:txBody>
      </p:sp>
    </p:spTree>
    <p:extLst>
      <p:ext uri="{BB962C8B-B14F-4D97-AF65-F5344CB8AC3E}">
        <p14:creationId xmlns:p14="http://schemas.microsoft.com/office/powerpoint/2010/main" val="2606725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EF87C18-19F1-4692-849C-F89591F1A9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254</TotalTime>
  <Words>1267</Words>
  <Application>Microsoft Office PowerPoint</Application>
  <PresentationFormat>On-screen Show (4:3)</PresentationFormat>
  <Paragraphs>64</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Algerian</vt:lpstr>
      <vt:lpstr>Arial</vt:lpstr>
      <vt:lpstr>Arial Rounded MT Bold</vt:lpstr>
      <vt:lpstr>Bradley Hand ITC</vt:lpstr>
      <vt:lpstr>Calibri</vt:lpstr>
      <vt:lpstr>Calibri Light</vt:lpstr>
      <vt:lpstr>Office Theme</vt:lpstr>
      <vt:lpstr>Introductions</vt:lpstr>
      <vt:lpstr>PowerPoint Presentation</vt:lpstr>
      <vt:lpstr>PowerPoint Presentation</vt:lpstr>
      <vt:lpstr>PowerPoint Presentation</vt:lpstr>
      <vt:lpstr>PowerPoint Presentation</vt:lpstr>
      <vt:lpstr>PowerPoint Presentation</vt:lpstr>
      <vt:lpstr>PowerPoint Presentation</vt:lpstr>
      <vt:lpstr>Startle the Audience. . .</vt:lpstr>
      <vt:lpstr>Arouse their  curiosity </vt:lpstr>
      <vt:lpstr>Use a combination of attention getting techniques: </vt:lpstr>
      <vt:lpstr>Question the Audience</vt:lpstr>
      <vt:lpstr>Use a Quotation. . .</vt:lpstr>
      <vt:lpstr>PowerPoint Presentation</vt:lpstr>
      <vt:lpstr>PowerPoint Presentation</vt:lpstr>
      <vt:lpstr>Here is an example of a preview statement.  .</vt:lpstr>
      <vt:lpstr>Composing the Conclusion: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Introductions</dc:title>
  <dc:creator>MrsDalton</dc:creator>
  <cp:keywords/>
  <cp:lastModifiedBy>MrsDalton</cp:lastModifiedBy>
  <cp:revision>15</cp:revision>
  <dcterms:created xsi:type="dcterms:W3CDTF">2013-10-03T02:50:13Z</dcterms:created>
  <dcterms:modified xsi:type="dcterms:W3CDTF">2013-10-03T16:35:09Z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TC103368139990</vt:lpwstr>
  </property>
</Properties>
</file>